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8" r:id="rId2"/>
    <p:sldId id="310" r:id="rId3"/>
    <p:sldId id="313" r:id="rId4"/>
    <p:sldId id="314" r:id="rId5"/>
    <p:sldId id="319" r:id="rId6"/>
    <p:sldId id="317" r:id="rId7"/>
    <p:sldId id="315" r:id="rId8"/>
    <p:sldId id="318" r:id="rId9"/>
    <p:sldId id="312" r:id="rId10"/>
    <p:sldId id="274" r:id="rId11"/>
  </p:sldIdLst>
  <p:sldSz cx="9144000" cy="6858000" type="screen4x3"/>
  <p:notesSz cx="6797675" cy="987425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92D05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18" d="100"/>
          <a:sy n="118" d="100"/>
        </p:scale>
        <p:origin x="42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391497871394906E-2"/>
          <c:y val="4.9745185007933589E-2"/>
          <c:w val="0.9587220805253317"/>
          <c:h val="0.656500417332547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Bedarbiai (tūkst.)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Lapas1!$A$2:$A$3</c:f>
              <c:strCache>
                <c:ptCount val="2"/>
                <c:pt idx="0">
                  <c:v>2014 m.</c:v>
                </c:pt>
                <c:pt idx="1">
                  <c:v>2015 m. 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263.5</c:v>
                </c:pt>
                <c:pt idx="1">
                  <c:v>266.2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Jaunimas iki 29 m. (tūkst.)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Lapas1!$A$2:$A$3</c:f>
              <c:strCache>
                <c:ptCount val="2"/>
                <c:pt idx="0">
                  <c:v>2014 m.</c:v>
                </c:pt>
                <c:pt idx="1">
                  <c:v>2015 m. </c:v>
                </c:pt>
              </c:strCache>
            </c:strRef>
          </c:cat>
          <c:val>
            <c:numRef>
              <c:f>Lapas1!$C$2:$C$3</c:f>
              <c:numCache>
                <c:formatCode>General</c:formatCode>
                <c:ptCount val="2"/>
                <c:pt idx="0">
                  <c:v>96.2</c:v>
                </c:pt>
                <c:pt idx="1">
                  <c:v>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6276224"/>
        <c:axId val="71692800"/>
      </c:barChart>
      <c:catAx>
        <c:axId val="362762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71692800"/>
        <c:crosses val="autoZero"/>
        <c:auto val="1"/>
        <c:lblAlgn val="ctr"/>
        <c:lblOffset val="100"/>
        <c:noMultiLvlLbl val="0"/>
      </c:catAx>
      <c:valAx>
        <c:axId val="71692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27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0"/>
      <c:rAngAx val="0"/>
      <c:perspective val="3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374531835205992"/>
          <c:y val="5.5829228243021348E-2"/>
          <c:w val="0.58610870270429682"/>
          <c:h val="0.92775041050903118"/>
        </c:manualLayout>
      </c:layout>
      <c:pie3D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Dalis aktyvios darbo rinkos politikos priemonėse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203200"/>
              <a:bevelB w="38100"/>
            </a:sp3d>
          </c:spPr>
          <c:explosion val="8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03200"/>
                <a:bevelB w="38100"/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03200"/>
                <a:bevelB w="38100"/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03200"/>
                <a:bevelB w="38100"/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03200"/>
                <a:bevelB w="38100"/>
              </a:sp3d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Lapas1!$A$3:$A$8</c:f>
              <c:strCache>
                <c:ptCount val="4"/>
                <c:pt idx="0">
                  <c:v> iš  jų I ketv.</c:v>
                </c:pt>
                <c:pt idx="1">
                  <c:v>iš jų II ketv.</c:v>
                </c:pt>
                <c:pt idx="2">
                  <c:v>iš jų III ketv</c:v>
                </c:pt>
                <c:pt idx="3">
                  <c:v>iš jų IV ketv.</c:v>
                </c:pt>
              </c:strCache>
            </c:strRef>
          </c:cat>
          <c:val>
            <c:numRef>
              <c:f>Lapas1!$B$3:$B$8</c:f>
              <c:numCache>
                <c:formatCode>0.0</c:formatCode>
                <c:ptCount val="6"/>
                <c:pt idx="0">
                  <c:v>13.9</c:v>
                </c:pt>
                <c:pt idx="1">
                  <c:v>14</c:v>
                </c:pt>
                <c:pt idx="2">
                  <c:v>17.2</c:v>
                </c:pt>
                <c:pt idx="3">
                  <c:v>11.9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79">
          <a:noFill/>
        </a:ln>
        <a:effectLst/>
      </c:spPr>
    </c:plotArea>
    <c:legend>
      <c:legendPos val="r"/>
      <c:layout>
        <c:manualLayout>
          <c:xMode val="edge"/>
          <c:yMode val="edge"/>
          <c:x val="0.13738747507145002"/>
          <c:y val="3.6795875132448325E-4"/>
          <c:w val="0.86261261261261257"/>
          <c:h val="0.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49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 w="6350" cap="flat" cmpd="sng" algn="ctr">
      <a:solidFill>
        <a:srgbClr val="FFC000"/>
      </a:solidFill>
      <a:prstDash val="solid"/>
      <a:miter lim="800000"/>
    </a:ln>
    <a:effectLst>
      <a:outerShdw blurRad="50800" dist="50800" dir="5400000" algn="ctr" rotWithShape="0">
        <a:schemeClr val="accent3">
          <a:lumMod val="75000"/>
        </a:schemeClr>
      </a:outerShdw>
    </a:effectLst>
  </c:spPr>
  <c:txPr>
    <a:bodyPr/>
    <a:lstStyle/>
    <a:p>
      <a:pPr>
        <a:defRPr sz="1799"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lt-LT" sz="1600" dirty="0"/>
              <a:t>Dalyvių sk.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  <c:perspective val="3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Dalyvių sk.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0.13004880176038286"/>
                  <c:y val="4.3985955170556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295607708854693"/>
                  <c:y val="-0.286935293849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73006294873685E-2"/>
                  <c:y val="0.10722112516654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Lapas1!$A$2:$A$5</c:f>
              <c:strCache>
                <c:ptCount val="4"/>
                <c:pt idx="0">
                  <c:v>Profesinis mokymas</c:v>
                </c:pt>
                <c:pt idx="1">
                  <c:v>Remiamasis įdarbinimas</c:v>
                </c:pt>
                <c:pt idx="2">
                  <c:v>Bedarbių teritorinis judumas</c:v>
                </c:pt>
                <c:pt idx="3">
                  <c:v>Parama darbo vietoms steigti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6252</c:v>
                </c:pt>
                <c:pt idx="1">
                  <c:v>11360</c:v>
                </c:pt>
                <c:pt idx="2">
                  <c:v>189</c:v>
                </c:pt>
                <c:pt idx="3">
                  <c:v>2343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068402887310309"/>
          <c:y val="6.6553033091531627E-2"/>
          <c:w val="0.2957199822326716"/>
          <c:h val="0.486672324076268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0C742-9ECC-4EBA-9649-0F5E7B08539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767161FB-B836-4CFD-BD06-1992B5F7299D}">
      <dgm:prSet phldrT="[Tekstas]" custT="1"/>
      <dgm:spPr>
        <a:solidFill>
          <a:srgbClr val="92D050"/>
        </a:solidFill>
      </dgm:spPr>
      <dgm:t>
        <a:bodyPr/>
        <a:lstStyle/>
        <a:p>
          <a:r>
            <a:rPr lang="lt-LT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2015 m. ADRPP dalyvaujančiam jaunimui iki 29 m. panaudota 21899,48 tūkst. eurų, iš jų:</a:t>
          </a:r>
          <a:endParaRPr lang="lt-LT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71D978-38A3-4A4B-9547-8E5E751A6319}" type="parTrans" cxnId="{94749551-7356-4416-A962-6FE814A71C8E}">
      <dgm:prSet/>
      <dgm:spPr/>
      <dgm:t>
        <a:bodyPr/>
        <a:lstStyle/>
        <a:p>
          <a:endParaRPr lang="lt-LT"/>
        </a:p>
      </dgm:t>
    </dgm:pt>
    <dgm:pt modelId="{53571DE1-445C-43B4-A995-F877CF2E0BD9}" type="sibTrans" cxnId="{94749551-7356-4416-A962-6FE814A71C8E}">
      <dgm:prSet/>
      <dgm:spPr/>
      <dgm:t>
        <a:bodyPr/>
        <a:lstStyle/>
        <a:p>
          <a:endParaRPr lang="lt-LT"/>
        </a:p>
      </dgm:t>
    </dgm:pt>
    <dgm:pt modelId="{4A6AB3C4-FAFD-43F9-AFA1-21D67C668C9A}">
      <dgm:prSet phldrT="[Tekstas]" custT="1"/>
      <dgm:spPr>
        <a:solidFill>
          <a:srgbClr val="B8E08C"/>
        </a:solidFill>
      </dgm:spPr>
      <dgm:t>
        <a:bodyPr/>
        <a:lstStyle/>
        <a:p>
          <a:r>
            <a:rPr lang="lt-LT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Užimtumo fondo – 5447,19 tūkst. eurų</a:t>
          </a:r>
          <a:endParaRPr lang="lt-LT" sz="14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lt-LT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FB33BD-111B-4CE8-A645-DE10EFC64F72}" type="parTrans" cxnId="{FBCFA522-E9BD-4536-BD18-6D80F37C0D27}">
      <dgm:prSet/>
      <dgm:spPr/>
      <dgm:t>
        <a:bodyPr/>
        <a:lstStyle/>
        <a:p>
          <a:endParaRPr lang="lt-LT"/>
        </a:p>
      </dgm:t>
    </dgm:pt>
    <dgm:pt modelId="{0144B276-9B4B-4D83-AB34-40CCD0571120}" type="sibTrans" cxnId="{FBCFA522-E9BD-4536-BD18-6D80F37C0D27}">
      <dgm:prSet/>
      <dgm:spPr/>
      <dgm:t>
        <a:bodyPr/>
        <a:lstStyle/>
        <a:p>
          <a:endParaRPr lang="lt-LT"/>
        </a:p>
      </dgm:t>
    </dgm:pt>
    <dgm:pt modelId="{33BAC621-A5D3-4B22-85E2-EA2811B9CA0C}">
      <dgm:prSet phldrT="[Tekstas]" custT="1"/>
      <dgm:spPr>
        <a:solidFill>
          <a:srgbClr val="B8E08C"/>
        </a:solidFill>
      </dgm:spPr>
      <dgm:t>
        <a:bodyPr/>
        <a:lstStyle/>
        <a:p>
          <a:r>
            <a:rPr lang="lt-LT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2007-2013 m. laikotarpio ESF – 7272,94 tūkst. eurų</a:t>
          </a:r>
          <a:endParaRPr lang="lt-LT" sz="14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lt-LT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6538D-5676-45B2-8EFE-76210D448750}" type="parTrans" cxnId="{3B4579BC-80D2-4D6C-A1AF-3B88E272B321}">
      <dgm:prSet/>
      <dgm:spPr/>
      <dgm:t>
        <a:bodyPr/>
        <a:lstStyle/>
        <a:p>
          <a:endParaRPr lang="lt-LT"/>
        </a:p>
      </dgm:t>
    </dgm:pt>
    <dgm:pt modelId="{5802F8B2-81A6-4419-A01D-58D3A1D9D12F}" type="sibTrans" cxnId="{3B4579BC-80D2-4D6C-A1AF-3B88E272B321}">
      <dgm:prSet/>
      <dgm:spPr/>
      <dgm:t>
        <a:bodyPr/>
        <a:lstStyle/>
        <a:p>
          <a:endParaRPr lang="lt-LT"/>
        </a:p>
      </dgm:t>
    </dgm:pt>
    <dgm:pt modelId="{ABF37F64-1D60-40C1-8236-12D7C637440A}">
      <dgm:prSet phldrT="[Tekstas]" custT="1"/>
      <dgm:spPr>
        <a:solidFill>
          <a:srgbClr val="B8E08C"/>
        </a:solidFill>
      </dgm:spPr>
      <dgm:t>
        <a:bodyPr/>
        <a:lstStyle/>
        <a:p>
          <a:r>
            <a:rPr lang="lt-LT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2014-2020 m. laikotarpio ESF – 9179,35 tūkst. eurų</a:t>
          </a:r>
          <a:endParaRPr lang="lt-LT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A0C011-1FA3-4010-B646-1DEA6A27F772}" type="parTrans" cxnId="{0888C0FA-6DB3-44F7-B5C0-CF37B79FBCAD}">
      <dgm:prSet/>
      <dgm:spPr/>
      <dgm:t>
        <a:bodyPr/>
        <a:lstStyle/>
        <a:p>
          <a:endParaRPr lang="lt-LT"/>
        </a:p>
      </dgm:t>
    </dgm:pt>
    <dgm:pt modelId="{2B710A3B-9DE3-439A-A9CF-DF4A69B8DE0C}" type="sibTrans" cxnId="{0888C0FA-6DB3-44F7-B5C0-CF37B79FBCAD}">
      <dgm:prSet/>
      <dgm:spPr/>
      <dgm:t>
        <a:bodyPr/>
        <a:lstStyle/>
        <a:p>
          <a:endParaRPr lang="lt-LT"/>
        </a:p>
      </dgm:t>
    </dgm:pt>
    <dgm:pt modelId="{05DCDC8E-AEE0-490F-9202-F1ACD019B892}" type="pres">
      <dgm:prSet presAssocID="{A190C742-9ECC-4EBA-9649-0F5E7B08539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95992394-C293-4220-8422-77084CED0BD9}" type="pres">
      <dgm:prSet presAssocID="{767161FB-B836-4CFD-BD06-1992B5F7299D}" presName="roof" presStyleLbl="dkBgShp" presStyleIdx="0" presStyleCnt="2" custLinFactNeighborY="9404"/>
      <dgm:spPr/>
      <dgm:t>
        <a:bodyPr/>
        <a:lstStyle/>
        <a:p>
          <a:endParaRPr lang="lt-LT"/>
        </a:p>
      </dgm:t>
    </dgm:pt>
    <dgm:pt modelId="{C2C4E745-0530-45C3-8CFE-80232C6B7FDE}" type="pres">
      <dgm:prSet presAssocID="{767161FB-B836-4CFD-BD06-1992B5F7299D}" presName="pillars" presStyleCnt="0"/>
      <dgm:spPr/>
    </dgm:pt>
    <dgm:pt modelId="{E3894B3C-C5F3-422E-99A2-CA7DD7918394}" type="pres">
      <dgm:prSet presAssocID="{767161FB-B836-4CFD-BD06-1992B5F7299D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74DA9C5-A8C5-40EB-8E07-EC7A2DD4D52D}" type="pres">
      <dgm:prSet presAssocID="{33BAC621-A5D3-4B22-85E2-EA2811B9CA0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78A3623-38C0-4BA2-87E0-F4F3B84433AE}" type="pres">
      <dgm:prSet presAssocID="{ABF37F64-1D60-40C1-8236-12D7C637440A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21E9009-3AE2-406C-B170-2DD4895617EC}" type="pres">
      <dgm:prSet presAssocID="{767161FB-B836-4CFD-BD06-1992B5F7299D}" presName="base" presStyleLbl="dkBgShp" presStyleIdx="1" presStyleCnt="2" custScaleY="248449" custLinFactNeighborX="942" custLinFactNeighborY="12223"/>
      <dgm:spPr>
        <a:solidFill>
          <a:srgbClr val="92D050"/>
        </a:solidFill>
      </dgm:spPr>
    </dgm:pt>
  </dgm:ptLst>
  <dgm:cxnLst>
    <dgm:cxn modelId="{94749551-7356-4416-A962-6FE814A71C8E}" srcId="{A190C742-9ECC-4EBA-9649-0F5E7B08539F}" destId="{767161FB-B836-4CFD-BD06-1992B5F7299D}" srcOrd="0" destOrd="0" parTransId="{6071D978-38A3-4A4B-9547-8E5E751A6319}" sibTransId="{53571DE1-445C-43B4-A995-F877CF2E0BD9}"/>
    <dgm:cxn modelId="{FBCFA522-E9BD-4536-BD18-6D80F37C0D27}" srcId="{767161FB-B836-4CFD-BD06-1992B5F7299D}" destId="{4A6AB3C4-FAFD-43F9-AFA1-21D67C668C9A}" srcOrd="0" destOrd="0" parTransId="{53FB33BD-111B-4CE8-A645-DE10EFC64F72}" sibTransId="{0144B276-9B4B-4D83-AB34-40CCD0571120}"/>
    <dgm:cxn modelId="{0888C0FA-6DB3-44F7-B5C0-CF37B79FBCAD}" srcId="{767161FB-B836-4CFD-BD06-1992B5F7299D}" destId="{ABF37F64-1D60-40C1-8236-12D7C637440A}" srcOrd="2" destOrd="0" parTransId="{7DA0C011-1FA3-4010-B646-1DEA6A27F772}" sibTransId="{2B710A3B-9DE3-439A-A9CF-DF4A69B8DE0C}"/>
    <dgm:cxn modelId="{077B263C-F664-4FB1-9AAA-24372D5AFA6E}" type="presOf" srcId="{767161FB-B836-4CFD-BD06-1992B5F7299D}" destId="{95992394-C293-4220-8422-77084CED0BD9}" srcOrd="0" destOrd="0" presId="urn:microsoft.com/office/officeart/2005/8/layout/hList3"/>
    <dgm:cxn modelId="{85B0C450-D328-4197-9536-F5B3101B7AF2}" type="presOf" srcId="{ABF37F64-1D60-40C1-8236-12D7C637440A}" destId="{B78A3623-38C0-4BA2-87E0-F4F3B84433AE}" srcOrd="0" destOrd="0" presId="urn:microsoft.com/office/officeart/2005/8/layout/hList3"/>
    <dgm:cxn modelId="{D4709E38-8E28-426F-8359-EA14CC56458C}" type="presOf" srcId="{4A6AB3C4-FAFD-43F9-AFA1-21D67C668C9A}" destId="{E3894B3C-C5F3-422E-99A2-CA7DD7918394}" srcOrd="0" destOrd="0" presId="urn:microsoft.com/office/officeart/2005/8/layout/hList3"/>
    <dgm:cxn modelId="{C0424128-3751-492B-A8F6-C7C29E43716A}" type="presOf" srcId="{A190C742-9ECC-4EBA-9649-0F5E7B08539F}" destId="{05DCDC8E-AEE0-490F-9202-F1ACD019B892}" srcOrd="0" destOrd="0" presId="urn:microsoft.com/office/officeart/2005/8/layout/hList3"/>
    <dgm:cxn modelId="{E385AAFB-CFD1-484A-99F1-5A799B01B3AF}" type="presOf" srcId="{33BAC621-A5D3-4B22-85E2-EA2811B9CA0C}" destId="{674DA9C5-A8C5-40EB-8E07-EC7A2DD4D52D}" srcOrd="0" destOrd="0" presId="urn:microsoft.com/office/officeart/2005/8/layout/hList3"/>
    <dgm:cxn modelId="{3B4579BC-80D2-4D6C-A1AF-3B88E272B321}" srcId="{767161FB-B836-4CFD-BD06-1992B5F7299D}" destId="{33BAC621-A5D3-4B22-85E2-EA2811B9CA0C}" srcOrd="1" destOrd="0" parTransId="{B5A6538D-5676-45B2-8EFE-76210D448750}" sibTransId="{5802F8B2-81A6-4419-A01D-58D3A1D9D12F}"/>
    <dgm:cxn modelId="{17B706BC-F012-4B4A-B8F7-626E80F313F8}" type="presParOf" srcId="{05DCDC8E-AEE0-490F-9202-F1ACD019B892}" destId="{95992394-C293-4220-8422-77084CED0BD9}" srcOrd="0" destOrd="0" presId="urn:microsoft.com/office/officeart/2005/8/layout/hList3"/>
    <dgm:cxn modelId="{C04D8D28-6F22-44F1-97A0-BFD8C761AEAB}" type="presParOf" srcId="{05DCDC8E-AEE0-490F-9202-F1ACD019B892}" destId="{C2C4E745-0530-45C3-8CFE-80232C6B7FDE}" srcOrd="1" destOrd="0" presId="urn:microsoft.com/office/officeart/2005/8/layout/hList3"/>
    <dgm:cxn modelId="{1FC6B5C7-84CA-4327-8985-1BC84A34D105}" type="presParOf" srcId="{C2C4E745-0530-45C3-8CFE-80232C6B7FDE}" destId="{E3894B3C-C5F3-422E-99A2-CA7DD7918394}" srcOrd="0" destOrd="0" presId="urn:microsoft.com/office/officeart/2005/8/layout/hList3"/>
    <dgm:cxn modelId="{9F9E1180-8F2C-405B-B174-72E3A4458214}" type="presParOf" srcId="{C2C4E745-0530-45C3-8CFE-80232C6B7FDE}" destId="{674DA9C5-A8C5-40EB-8E07-EC7A2DD4D52D}" srcOrd="1" destOrd="0" presId="urn:microsoft.com/office/officeart/2005/8/layout/hList3"/>
    <dgm:cxn modelId="{922B1FD4-4D03-4794-BA84-95CF1386BD39}" type="presParOf" srcId="{C2C4E745-0530-45C3-8CFE-80232C6B7FDE}" destId="{B78A3623-38C0-4BA2-87E0-F4F3B84433AE}" srcOrd="2" destOrd="0" presId="urn:microsoft.com/office/officeart/2005/8/layout/hList3"/>
    <dgm:cxn modelId="{E2499CC5-C0D3-4757-A156-ED8DB17BA815}" type="presParOf" srcId="{05DCDC8E-AEE0-490F-9202-F1ACD019B892}" destId="{621E9009-3AE2-406C-B170-2DD4895617E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92394-C293-4220-8422-77084CED0BD9}">
      <dsp:nvSpPr>
        <dsp:cNvPr id="0" name=""/>
        <dsp:cNvSpPr/>
      </dsp:nvSpPr>
      <dsp:spPr>
        <a:xfrm>
          <a:off x="0" y="9230"/>
          <a:ext cx="7643192" cy="1239916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2015 m. ADRPP dalyvaujančiam jaunimui iki 29 m. panaudota 21899,48 tūkst. eurų, iš jų:</a:t>
          </a:r>
          <a:endParaRPr lang="lt-LT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230"/>
        <a:ext cx="7643192" cy="1239916"/>
      </dsp:txXfrm>
    </dsp:sp>
    <dsp:sp modelId="{E3894B3C-C5F3-422E-99A2-CA7DD7918394}">
      <dsp:nvSpPr>
        <dsp:cNvPr id="0" name=""/>
        <dsp:cNvSpPr/>
      </dsp:nvSpPr>
      <dsp:spPr>
        <a:xfrm>
          <a:off x="3732" y="1132545"/>
          <a:ext cx="2545242" cy="2603824"/>
        </a:xfrm>
        <a:prstGeom prst="rect">
          <a:avLst/>
        </a:prstGeom>
        <a:solidFill>
          <a:srgbClr val="B8E08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Užimtumo fondo – 5447,19 tūkst. eurų</a:t>
          </a:r>
          <a:endParaRPr lang="lt-LT" sz="14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32" y="1132545"/>
        <a:ext cx="2545242" cy="2603824"/>
      </dsp:txXfrm>
    </dsp:sp>
    <dsp:sp modelId="{674DA9C5-A8C5-40EB-8E07-EC7A2DD4D52D}">
      <dsp:nvSpPr>
        <dsp:cNvPr id="0" name=""/>
        <dsp:cNvSpPr/>
      </dsp:nvSpPr>
      <dsp:spPr>
        <a:xfrm>
          <a:off x="2548974" y="1132545"/>
          <a:ext cx="2545242" cy="2603824"/>
        </a:xfrm>
        <a:prstGeom prst="rect">
          <a:avLst/>
        </a:prstGeom>
        <a:solidFill>
          <a:srgbClr val="B8E08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2007-2013 m. laikotarpio ESF – 7272,94 tūkst. eurų</a:t>
          </a:r>
          <a:endParaRPr lang="lt-LT" sz="14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8974" y="1132545"/>
        <a:ext cx="2545242" cy="2603824"/>
      </dsp:txXfrm>
    </dsp:sp>
    <dsp:sp modelId="{B78A3623-38C0-4BA2-87E0-F4F3B84433AE}">
      <dsp:nvSpPr>
        <dsp:cNvPr id="0" name=""/>
        <dsp:cNvSpPr/>
      </dsp:nvSpPr>
      <dsp:spPr>
        <a:xfrm>
          <a:off x="5094217" y="1132545"/>
          <a:ext cx="2545242" cy="2603824"/>
        </a:xfrm>
        <a:prstGeom prst="rect">
          <a:avLst/>
        </a:prstGeom>
        <a:solidFill>
          <a:srgbClr val="B8E08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2014-2020 m. laikotarpio ESF – 9179,35 tūkst. eurų</a:t>
          </a:r>
          <a:endParaRPr lang="lt-LT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4217" y="1132545"/>
        <a:ext cx="2545242" cy="2603824"/>
      </dsp:txXfrm>
    </dsp:sp>
    <dsp:sp modelId="{621E9009-3AE2-406C-B170-2DD4895617EC}">
      <dsp:nvSpPr>
        <dsp:cNvPr id="0" name=""/>
        <dsp:cNvSpPr/>
      </dsp:nvSpPr>
      <dsp:spPr>
        <a:xfrm>
          <a:off x="0" y="3521628"/>
          <a:ext cx="7643192" cy="718797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00F56E9-524A-45DE-A1EC-568BCE9FF498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9378826"/>
            <a:ext cx="2945659" cy="4954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50443" y="9378826"/>
            <a:ext cx="2945659" cy="4954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F69D782-5922-4ACF-9C9A-6395BFA5020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566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B271E4D8-8DF3-4103-B028-E8AFCCE57027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1233488"/>
            <a:ext cx="444500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6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378826"/>
            <a:ext cx="2945659" cy="4954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50443" y="9378826"/>
            <a:ext cx="2945659" cy="49542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5DA14219-B025-4494-A5B6-DFC5349C7A2A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190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1302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8" name="Paveikslėlis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1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83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629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250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882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292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818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418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3483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251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4167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553B9-B15C-48D8-8E10-14F376C3CEA2}" type="datetimeFigureOut">
              <a:rPr lang="lt-LT" smtClean="0"/>
              <a:pPr/>
              <a:t>2016-02-26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05F1E-A084-4363-B350-29351F471CD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3238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97961" y="239723"/>
            <a:ext cx="3618309" cy="4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lt-LT" altLang="lt-LT" b="1" dirty="0">
                <a:solidFill>
                  <a:srgbClr val="008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LIETUVOS DARBO BIRŽA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lt-LT" altLang="lt-LT" sz="825" b="1" dirty="0">
                <a:solidFill>
                  <a:srgbClr val="008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PRIE SOCIALINĖS APSAUGOS IR DARBO MINISTERIJOS</a:t>
            </a:r>
            <a:endParaRPr lang="en-US" altLang="lt-LT" sz="825" b="1" dirty="0">
              <a:solidFill>
                <a:srgbClr val="00800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5518547" y="4527975"/>
            <a:ext cx="3268402" cy="76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lt-LT" alt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Užimtumo rėmimo skyriaus </a:t>
            </a:r>
          </a:p>
          <a:p>
            <a:pPr>
              <a:spcBef>
                <a:spcPct val="20000"/>
              </a:spcBef>
            </a:pPr>
            <a:r>
              <a:rPr lang="lt-LT" alt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vyr. specialistė Ilona Budrevičienė </a:t>
            </a:r>
          </a:p>
          <a:p>
            <a:pPr algn="ctr">
              <a:spcBef>
                <a:spcPct val="20000"/>
              </a:spcBef>
            </a:pPr>
            <a:endParaRPr lang="lt-LT" altLang="lt-LT" b="1" dirty="0" smtClean="0">
              <a:solidFill>
                <a:srgbClr val="008000"/>
              </a:solidFill>
              <a:latin typeface="+mn-lt"/>
            </a:endParaRPr>
          </a:p>
          <a:p>
            <a:pPr algn="ctr">
              <a:spcBef>
                <a:spcPct val="20000"/>
              </a:spcBef>
            </a:pPr>
            <a:endParaRPr lang="lt-LT" altLang="lt-LT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171700" y="6091674"/>
            <a:ext cx="4800600" cy="35956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lt-LT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201</a:t>
            </a:r>
            <a:r>
              <a:rPr lang="lt-LT" altLang="lt-LT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6-02-25</a:t>
            </a:r>
            <a:endParaRPr lang="en-US" altLang="lt-LT" sz="1600" b="1" dirty="0">
              <a:solidFill>
                <a:schemeClr val="tx1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844731" y="2406831"/>
            <a:ext cx="7942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JAUNIMO UŽIMTUMĄ SKATINANČIŲ PRIEMONIŲ 2015 M. REZULTATAI</a:t>
            </a: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63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57532" y="504825"/>
            <a:ext cx="7608498" cy="847725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JAUNIMO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16–29 M. REGISTRACIJA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2015-01-01 IR 2016-01-01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urinio vietos rezervavimo ženklas 2"/>
          <p:cNvSpPr>
            <a:spLocks noGrp="1"/>
          </p:cNvSpPr>
          <p:nvPr>
            <p:ph idx="1"/>
          </p:nvPr>
        </p:nvSpPr>
        <p:spPr>
          <a:xfrm>
            <a:off x="409303" y="5615622"/>
            <a:ext cx="8438606" cy="907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metais sumažėjo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teritorijų, kuriose įregistruotų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jaunų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bedarbių procentas sudaro 7 ir daugiau. </a:t>
            </a:r>
            <a:endParaRPr lang="lt-LT" sz="750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03" y="1518427"/>
            <a:ext cx="4023360" cy="360787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403" y="1514079"/>
            <a:ext cx="4134506" cy="36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5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24594" y="361405"/>
            <a:ext cx="6217920" cy="944562"/>
          </a:xfrm>
        </p:spPr>
        <p:txBody>
          <a:bodyPr>
            <a:normAutofit/>
          </a:bodyPr>
          <a:lstStyle/>
          <a:p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BEDARBIAI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JAUNI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BEDARBIAI 2014-2015 M.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774051"/>
              </p:ext>
            </p:extLst>
          </p:nvPr>
        </p:nvGraphicFramePr>
        <p:xfrm>
          <a:off x="685800" y="1700807"/>
          <a:ext cx="7772400" cy="325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urinio vietos rezervavimo ženklas 2"/>
          <p:cNvSpPr txBox="1">
            <a:spLocks/>
          </p:cNvSpPr>
          <p:nvPr/>
        </p:nvSpPr>
        <p:spPr>
          <a:xfrm>
            <a:off x="391886" y="5275987"/>
            <a:ext cx="8551817" cy="1211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metais sumažėjo įregistruotų jaunų bedarbių. Į darbo biržą dėl darbo paieškos kreipėsi 91 tūkst. jaunų 16–29 m. amžiaus bedarbių,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2014 metus jų buvo 96,2 tūkst. Jauni bedarbiai sudarė mažesnę bedarbių dalį nei prieš metus, 34,2 proc. visų bedarbių buvo jaunesni nei 30 m. (2014 metais - 36,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proc.).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lt-LT" sz="7500" dirty="0"/>
          </a:p>
        </p:txBody>
      </p:sp>
    </p:spTree>
    <p:extLst>
      <p:ext uri="{BB962C8B-B14F-4D97-AF65-F5344CB8AC3E}">
        <p14:creationId xmlns:p14="http://schemas.microsoft.com/office/powerpoint/2010/main" val="39633680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532709" y="370047"/>
            <a:ext cx="7045234" cy="944562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JAUNŲ BEDARBIŲ ĮDARBINIMAS 2015 M. KETVIRČIAIS (tūkst.)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2"/>
          <p:cNvSpPr txBox="1">
            <a:spLocks/>
          </p:cNvSpPr>
          <p:nvPr/>
        </p:nvSpPr>
        <p:spPr>
          <a:xfrm>
            <a:off x="363306" y="5372960"/>
            <a:ext cx="8551817" cy="618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metais buvo įdarbinta 57 tūkst. 16–29 m. amžiaus bedarbių arba 62,6 proc. nuo įregistruotų jaunų bedarbių, iš visų įdarbintųjų 20,1 tūkst. dalyvavo aktyviose darbo rinkos politikos priemonėse. </a:t>
            </a:r>
            <a:endParaRPr lang="lt-LT" sz="75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72250" y="6732905"/>
            <a:ext cx="303167" cy="125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" dirty="0" smtClean="0"/>
              <a:t>,</a:t>
            </a:r>
            <a:endParaRPr lang="lt-LT" sz="200" dirty="0"/>
          </a:p>
        </p:txBody>
      </p:sp>
      <p:graphicFrame>
        <p:nvGraphicFramePr>
          <p:cNvPr id="8" name="Turinio vietos rezervavimo ženkla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970218"/>
              </p:ext>
            </p:extLst>
          </p:nvPr>
        </p:nvGraphicFramePr>
        <p:xfrm>
          <a:off x="1721844" y="1477301"/>
          <a:ext cx="5834743" cy="3378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3643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53737" y="435434"/>
            <a:ext cx="7889966" cy="944562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JAUNIMO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DALYVAVIMAS AKTYVIOS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RINKOS POLITIKOS PRIEMONĖSE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2"/>
          <p:cNvSpPr txBox="1">
            <a:spLocks/>
          </p:cNvSpPr>
          <p:nvPr/>
        </p:nvSpPr>
        <p:spPr>
          <a:xfrm>
            <a:off x="391886" y="5275987"/>
            <a:ext cx="8551817" cy="1211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metais aktyviausiai jaunimas dalyvavo remiamojo įdarbinimo priemonėse - 56,4 proc. nuo visų dalyvavusių ADRPP.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rofesinis mokymas - 31,0 proc., parama darbo vietoms steigti – 11,6 proc. ir bedarbių teritorinio judumo rėmimas – 0,9 proc. </a:t>
            </a:r>
            <a:endParaRPr lang="lt-LT" sz="7500" dirty="0"/>
          </a:p>
        </p:txBody>
      </p:sp>
      <p:graphicFrame>
        <p:nvGraphicFramePr>
          <p:cNvPr id="5" name="Turinio vietos rezervavimo ženkla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284642"/>
              </p:ext>
            </p:extLst>
          </p:nvPr>
        </p:nvGraphicFramePr>
        <p:xfrm>
          <a:off x="769576" y="1467087"/>
          <a:ext cx="7535179" cy="3708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43703" y="231957"/>
            <a:ext cx="111579" cy="116386"/>
          </a:xfrm>
        </p:spPr>
        <p:txBody>
          <a:bodyPr>
            <a:normAutofit lnSpcReduction="10000"/>
          </a:bodyPr>
          <a:lstStyle/>
          <a:p>
            <a:r>
              <a:rPr lang="lt-LT" sz="200" dirty="0" smtClean="0"/>
              <a:t>,</a:t>
            </a:r>
            <a:endParaRPr lang="lt-LT" sz="200" dirty="0"/>
          </a:p>
        </p:txBody>
      </p:sp>
    </p:spTree>
    <p:extLst>
      <p:ext uri="{BB962C8B-B14F-4D97-AF65-F5344CB8AC3E}">
        <p14:creationId xmlns:p14="http://schemas.microsoft.com/office/powerpoint/2010/main" val="33604370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55072" y="508588"/>
            <a:ext cx="7904931" cy="944562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LĖŠŲ PANAUDOJIMAS 2015 M.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72250" y="6732905"/>
            <a:ext cx="303167" cy="125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" dirty="0" smtClean="0"/>
              <a:t>,</a:t>
            </a:r>
            <a:endParaRPr lang="lt-LT" sz="200" dirty="0"/>
          </a:p>
        </p:txBody>
      </p:sp>
      <p:graphicFrame>
        <p:nvGraphicFramePr>
          <p:cNvPr id="5" name="Turinio vietos rezervavimo ženkla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2815307"/>
              </p:ext>
            </p:extLst>
          </p:nvPr>
        </p:nvGraphicFramePr>
        <p:xfrm>
          <a:off x="855072" y="1636029"/>
          <a:ext cx="7643192" cy="4133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37120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6062" y="917891"/>
            <a:ext cx="7904931" cy="944562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AKTYVIOS DARBO RINKOS POLITIKOS PRIEMONIŲ </a:t>
            </a: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EFEKTYVUMAS 2015 M. 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72250" y="6732905"/>
            <a:ext cx="303167" cy="125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" dirty="0" smtClean="0"/>
              <a:t>,</a:t>
            </a:r>
            <a:endParaRPr lang="lt-LT" sz="2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040021"/>
              </p:ext>
            </p:extLst>
          </p:nvPr>
        </p:nvGraphicFramePr>
        <p:xfrm>
          <a:off x="1140823" y="2255518"/>
          <a:ext cx="7027817" cy="2525486"/>
        </p:xfrm>
        <a:graphic>
          <a:graphicData uri="http://schemas.openxmlformats.org/drawingml/2006/table">
            <a:tbl>
              <a:tblPr/>
              <a:tblGrid>
                <a:gridCol w="2291850"/>
                <a:gridCol w="991281"/>
                <a:gridCol w="1694560"/>
                <a:gridCol w="2050126"/>
              </a:tblGrid>
              <a:tr h="504073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Šalyje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Integravimo į darbo rinką rodiklis (jaunimas)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268669">
                <a:tc gridSpan="2"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per 6 mėn.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2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po 6 mėn.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69">
                <a:tc gridSpan="2"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4094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Profesinis mokymas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 m.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6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Įdarbinimas subsidijuojant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 m.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3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Darbo įgūdžių įgijimo rėmimas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 m.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866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Darbo rotacija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2015 m.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4660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47650" y="1590675"/>
            <a:ext cx="8591550" cy="485298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tikslas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kartu su nevyriausybinėmis organizacijomis skatinti jaunimo integraciją į darbo rinką ar švietimo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sistemą,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teikiant socialinės reabilitacijos ir paruošimo užimtumui darbo rinkoje paslaugas.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lt-LT" sz="1600" dirty="0" smtClean="0"/>
          </a:p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tikslinė grupė -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16-25 metų jaunuoliai, kurie nedirba, nesimoko ir nedalyvauja aktyviose darbo rinkos politikos priemonėse.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lt-LT" sz="1600" dirty="0"/>
          </a:p>
          <a:p>
            <a:pPr marL="0" indent="0" algn="just"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trukmė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m. spalio 17 d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m. lapkričio 30 d. 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dirty="0" smtClean="0"/>
          </a:p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veiklos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ocialinės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reabilitacijos ir paruošimo užimtumui darbo rinkoje programa apima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mėn.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mėn. programas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 mėn. programą sudaro: „susitikimai teritorinėje darbo biržoje“, „veikla nevyriausybinėse organizacijose“,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išvažiuojamieji seminarai“, „susipažink su profesija“. 6 mėn. programą sudaro: „susitikimai teritorinėje darbo biržoje“, „veikla nevyriausybinėse organizacijose“,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išvažiuojamieji seminarai“. </a:t>
            </a:r>
            <a:endParaRPr lang="lt-LT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b="1" dirty="0" smtClean="0"/>
          </a:p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veiklose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dalyvavo 3991 jaunas asmuo. 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b="1" dirty="0" smtClean="0"/>
          </a:p>
          <a:p>
            <a:pPr marL="0" indent="0" algn="just"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vertė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1.180.967,07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eurų.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628650" y="365126"/>
            <a:ext cx="7886700" cy="107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PROJEKTAS „PASITIKĖK SAVIMI" 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8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47650" y="1590675"/>
            <a:ext cx="8496300" cy="485298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tikslas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padidinti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bedarbių ir įspėtų apie atleidimą iš darbo darbingo amžiaus darbuotojų, vyresnių kaip 50 metų darbingo amžiaus, ilgalaikių bedarbių bei jaunimo iki 29 m. galimybes įsidarbinti ir išlikti aktyviais darbo rinkoje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tikslinės grupės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7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Vyresni kaip 50 metų darbingo amžiaus bedarbiai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70000"/>
              </a:lnSpc>
            </a:pP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Ilgalaikiai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bedarbiai.</a:t>
            </a:r>
          </a:p>
          <a:p>
            <a:pPr algn="just">
              <a:lnSpc>
                <a:spcPct val="70000"/>
              </a:lnSpc>
            </a:pP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Jaunimas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 29 m. </a:t>
            </a:r>
          </a:p>
          <a:p>
            <a:pPr algn="just">
              <a:lnSpc>
                <a:spcPct val="70000"/>
              </a:lnSpc>
            </a:pP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Bedarbiai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įspėti apie atleidimą iš darbo darbingo amžiaus darbuotojai</a:t>
            </a:r>
          </a:p>
          <a:p>
            <a:pPr marL="0" indent="0" algn="just">
              <a:spcBef>
                <a:spcPts val="0"/>
              </a:spcBef>
              <a:buNone/>
            </a:pP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trukmė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m. sausio 2 d. - 2015 m. gruodžio 15 d.</a:t>
            </a:r>
            <a:endParaRPr lang="lt-L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veiklos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profesinis mokymas,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įgūdžių įgijimo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rėmimas, įdarbinimas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subsidijuojant ir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rotacija.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veiklose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dalyvavo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daugiau kaip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10,4 tūkst.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teritorinėse darbo biržose </a:t>
            </a: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registruotų darbingo amžiaus jaunimo iki 29 m. amžiaus. 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vertė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33.906.777,13 eurų.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628650" y="365126"/>
            <a:ext cx="7886700" cy="107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PROJEKTAS „IŠLIK DARBO RINKOJE" 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2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58536" y="1637211"/>
            <a:ext cx="7156813" cy="4539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t-LT" b="1" dirty="0" smtClean="0">
              <a:solidFill>
                <a:srgbClr val="008000"/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lt-LT" b="1" dirty="0" smtClean="0">
              <a:solidFill>
                <a:srgbClr val="008000"/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lt-LT" sz="3400" b="1" dirty="0">
                <a:latin typeface="Garamond" panose="02020404030301010803" pitchFamily="18" charset="0"/>
              </a:rPr>
              <a:t>Ačiū už dėmesį!</a:t>
            </a:r>
          </a:p>
          <a:p>
            <a:pPr marL="0" indent="0">
              <a:buNone/>
            </a:pPr>
            <a:endParaRPr lang="lt-LT" sz="7500" dirty="0"/>
          </a:p>
        </p:txBody>
      </p:sp>
    </p:spTree>
    <p:extLst>
      <p:ext uri="{BB962C8B-B14F-4D97-AF65-F5344CB8AC3E}">
        <p14:creationId xmlns:p14="http://schemas.microsoft.com/office/powerpoint/2010/main" val="163747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10333</TotalTime>
  <Words>487</Words>
  <Application>Microsoft Office PowerPoint</Application>
  <PresentationFormat>On-screen Show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„Office“ tema</vt:lpstr>
      <vt:lpstr>PowerPoint Presentation</vt:lpstr>
      <vt:lpstr>JAUNIMO 16–29 M. REGISTRACIJA 2015-01-01 IR 2016-01-01</vt:lpstr>
      <vt:lpstr>BEDARBIAI IR JAUNI BEDARBIAI 2014-2015 M.</vt:lpstr>
      <vt:lpstr>JAUNŲ BEDARBIŲ ĮDARBINIMAS 2015 M. KETVIRČIAIS (tūkst.)</vt:lpstr>
      <vt:lpstr>JAUNIMO DALYVAVIMAS AKTYVIOS DARBO RINKOS POLITIKOS PRIEMONĖSE 2015 M.</vt:lpstr>
      <vt:lpstr>LĖŠŲ PANAUDOJIMAS 2015 M.</vt:lpstr>
      <vt:lpstr>AKTYVIOS DARBO RINKOS POLITIKOS PRIEMONIŲ EFEKTYVUMAS 2015 M.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Aurelijus Gricius</dc:creator>
  <cp:lastModifiedBy>Tadas</cp:lastModifiedBy>
  <cp:revision>424</cp:revision>
  <cp:lastPrinted>2016-02-22T06:30:24Z</cp:lastPrinted>
  <dcterms:created xsi:type="dcterms:W3CDTF">2014-12-02T08:57:42Z</dcterms:created>
  <dcterms:modified xsi:type="dcterms:W3CDTF">2016-02-26T12:59:55Z</dcterms:modified>
</cp:coreProperties>
</file>